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6" r:id="rId5"/>
    <p:sldMasterId id="2147483668" r:id="rId6"/>
    <p:sldMasterId id="2147483686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</p:sldIdLst>
  <p:sldSz cy="6858000" cx="12192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Century Gothic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gtEx0/73hCVjShZql8xhc5DRB3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B576C49-1C0A-4368-B8C4-5B3F0F5857CF}">
  <a:tblStyle styleId="{6B576C49-1C0A-4368-B8C4-5B3F0F5857CF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2E7E6"/>
          </a:solidFill>
        </a:fill>
      </a:tcStyle>
    </a:wholeTbl>
    <a:band1H>
      <a:tcTxStyle/>
      <a:tcStyle>
        <a:fill>
          <a:solidFill>
            <a:srgbClr val="E3CACA"/>
          </a:solidFill>
        </a:fill>
      </a:tcStyle>
    </a:band1H>
    <a:band2H>
      <a:tcTxStyle/>
    </a:band2H>
    <a:band1V>
      <a:tcTxStyle/>
      <a:tcStyle>
        <a:fill>
          <a:solidFill>
            <a:srgbClr val="E3CACA"/>
          </a:solidFill>
        </a:fill>
      </a:tcStyle>
    </a:band1V>
    <a:band2V>
      <a:tcTxStyle/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Montserrat-bold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3.xml"/><Relationship Id="rId33" Type="http://schemas.openxmlformats.org/officeDocument/2006/relationships/font" Target="fonts/CenturyGothic-bold.fntdata"/><Relationship Id="rId10" Type="http://schemas.openxmlformats.org/officeDocument/2006/relationships/slide" Target="slides/slide2.xml"/><Relationship Id="rId32" Type="http://schemas.openxmlformats.org/officeDocument/2006/relationships/font" Target="fonts/CenturyGothic-regular.fntdata"/><Relationship Id="rId13" Type="http://schemas.openxmlformats.org/officeDocument/2006/relationships/slide" Target="slides/slide5.xml"/><Relationship Id="rId35" Type="http://schemas.openxmlformats.org/officeDocument/2006/relationships/font" Target="fonts/CenturyGothic-boldItalic.fntdata"/><Relationship Id="rId12" Type="http://schemas.openxmlformats.org/officeDocument/2006/relationships/slide" Target="slides/slide4.xml"/><Relationship Id="rId34" Type="http://schemas.openxmlformats.org/officeDocument/2006/relationships/font" Target="fonts/CenturyGothic-italic.fntdata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36" Type="http://customschemas.google.com/relationships/presentationmetadata" Target="meta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20.png>
</file>

<file path=ppt/media/image21.png>
</file>

<file path=ppt/media/image22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4" name="Google Shape;49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1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2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3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53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81" name="Google Shape;81;p53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2" name="Google Shape;82;p5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5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5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4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54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8" name="Google Shape;88;p5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5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5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5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55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4" name="Google Shape;94;p55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5" name="Google Shape;95;p5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5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5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55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Google Shape;99;p55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6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56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5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5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5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57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09" name="Google Shape;109;p57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0" name="Google Shape;110;p57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11" name="Google Shape;111;p57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2" name="Google Shape;112;p57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13" name="Google Shape;113;p57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14" name="Google Shape;114;p57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" name="Google Shape;115;p57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" name="Google Shape;116;p5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5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58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2" name="Google Shape;122;p58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3" name="Google Shape;123;p58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4" name="Google Shape;124;p58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5" name="Google Shape;125;p58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6" name="Google Shape;126;p58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7" name="Google Shape;127;p58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8" name="Google Shape;128;p58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9" name="Google Shape;129;p58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30" name="Google Shape;130;p58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58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5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5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5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59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8" name="Google Shape;138;p5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5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5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0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60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4" name="Google Shape;144;p6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6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6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78" name="Google Shape;178;p2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30" name="Google Shape;30;p2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4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3" name="Google Shape;193;p3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5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9" name="Google Shape;199;p3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3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6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205" name="Google Shape;205;p36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206" name="Google Shape;206;p3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3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37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2" name="Google Shape;212;p37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213" name="Google Shape;213;p37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4" name="Google Shape;214;p37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215" name="Google Shape;215;p3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3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/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8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221" name="Google Shape;221;p38"/>
          <p:cNvSpPr txBox="1"/>
          <p:nvPr>
            <p:ph idx="2" type="body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22" name="Google Shape;222;p3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3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3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9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28" name="Google Shape;228;p39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29" name="Google Shape;229;p3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0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40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35" name="Google Shape;235;p40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36" name="Google Shape;236;p4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4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4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1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41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42" name="Google Shape;242;p4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4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4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36" name="Google Shape;36;p23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37" name="Google Shape;37;p2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42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48" name="Google Shape;248;p42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49" name="Google Shape;249;p4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4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4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2" name="Google Shape;252;p42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253" name="Google Shape;253;p4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43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4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44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63" name="Google Shape;263;p44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64" name="Google Shape;264;p44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65" name="Google Shape;265;p44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66" name="Google Shape;266;p44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67" name="Google Shape;267;p44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68" name="Google Shape;268;p4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9" name="Google Shape;269;p44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0" name="Google Shape;270;p4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45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76" name="Google Shape;276;p45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77" name="Google Shape;277;p45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78" name="Google Shape;278;p45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79" name="Google Shape;279;p45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80" name="Google Shape;280;p45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81" name="Google Shape;281;p45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82" name="Google Shape;282;p45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83" name="Google Shape;283;p45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84" name="Google Shape;284;p45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5" name="Google Shape;285;p4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6" name="Google Shape;286;p4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4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4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46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92" name="Google Shape;292;p4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4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4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7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98" name="Google Shape;298;p4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4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4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32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316" name="Google Shape;316;p3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3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3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3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3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3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8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48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4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9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3" name="Google Shape;53;p49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54" name="Google Shape;54;p49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5" name="Google Shape;55;p49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56" name="Google Shape;56;p4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5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5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1"/>
          <p:cNvSpPr txBox="1"/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51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67" name="Google Shape;67;p51"/>
          <p:cNvSpPr txBox="1"/>
          <p:nvPr>
            <p:ph idx="2" type="body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68" name="Google Shape;68;p5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5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5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2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52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74" name="Google Shape;74;p52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75" name="Google Shape;75;p5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5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5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6.xml"/><Relationship Id="rId22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5.xml"/><Relationship Id="rId21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7.xml"/><Relationship Id="rId23" Type="http://schemas.openxmlformats.org/officeDocument/2006/relationships/theme" Target="../theme/theme3.xml"/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slideLayout" Target="../slideLayouts/slideLayout4.xml"/><Relationship Id="rId15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9.xml"/><Relationship Id="rId17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19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.xml"/><Relationship Id="rId1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18.xml"/><Relationship Id="rId7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23" Type="http://schemas.openxmlformats.org/officeDocument/2006/relationships/theme" Target="../theme/theme5.xml"/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29.xml"/><Relationship Id="rId5" Type="http://schemas.openxmlformats.org/officeDocument/2006/relationships/image" Target="../media/image3.png"/><Relationship Id="rId19" Type="http://schemas.openxmlformats.org/officeDocument/2006/relationships/slideLayout" Target="../slideLayouts/slideLayout32.xml"/><Relationship Id="rId6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31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0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0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0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" name="Google Shape;13;p20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0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" name="Google Shape;17;p20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" name="Google Shape;18;p2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2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  <p:sldLayoutId id="2147483661" r:id="rId18"/>
    <p:sldLayoutId id="2147483662" r:id="rId19"/>
    <p:sldLayoutId id="2147483663" r:id="rId20"/>
    <p:sldLayoutId id="2147483664" r:id="rId21"/>
    <p:sldLayoutId id="2147483665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5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5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7" name="Google Shape;157;p2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7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7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7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72" name="Google Shape;172;p2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73" name="Google Shape;173;p2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31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1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1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31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1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1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9" name="Google Shape;309;p31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10" name="Google Shape;310;p3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11" name="Google Shape;311;p3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12" name="Google Shape;312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6"/>
    <p:sldLayoutId id="214748368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8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32.png"/><Relationship Id="rId5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5.png"/><Relationship Id="rId4" Type="http://schemas.openxmlformats.org/officeDocument/2006/relationships/image" Target="../media/image34.png"/><Relationship Id="rId5" Type="http://schemas.openxmlformats.org/officeDocument/2006/relationships/image" Target="../media/image4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Relationship Id="rId4" Type="http://schemas.openxmlformats.org/officeDocument/2006/relationships/image" Target="../media/image3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7.png"/><Relationship Id="rId4" Type="http://schemas.openxmlformats.org/officeDocument/2006/relationships/image" Target="../media/image39.png"/><Relationship Id="rId5" Type="http://schemas.openxmlformats.org/officeDocument/2006/relationships/image" Target="../media/image41.png"/><Relationship Id="rId6" Type="http://schemas.openxmlformats.org/officeDocument/2006/relationships/image" Target="../media/image42.png"/><Relationship Id="rId7" Type="http://schemas.openxmlformats.org/officeDocument/2006/relationships/image" Target="../media/image4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14.png"/><Relationship Id="rId5" Type="http://schemas.openxmlformats.org/officeDocument/2006/relationships/image" Target="../media/image24.png"/><Relationship Id="rId6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3.png"/><Relationship Id="rId8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" name="Google Shape;330;p1"/>
          <p:cNvSpPr txBox="1"/>
          <p:nvPr>
            <p:ph type="ctrTitle"/>
          </p:nvPr>
        </p:nvSpPr>
        <p:spPr>
          <a:xfrm>
            <a:off x="4872011" y="1447800"/>
            <a:ext cx="6940373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5000"/>
              <a:buFont typeface="Century Gothic"/>
              <a:buNone/>
            </a:pPr>
            <a:r>
              <a:rPr lang="en-US" sz="5000">
                <a:solidFill>
                  <a:srgbClr val="EBEBEB"/>
                </a:solidFill>
              </a:rPr>
              <a:t>DEEP NEURAL NETWORKS </a:t>
            </a:r>
            <a:br>
              <a:rPr lang="en-US" sz="5000">
                <a:solidFill>
                  <a:srgbClr val="EBEBEB"/>
                </a:solidFill>
              </a:rPr>
            </a:br>
            <a:r>
              <a:rPr lang="en-US" sz="5000">
                <a:solidFill>
                  <a:srgbClr val="EBEBEB"/>
                </a:solidFill>
              </a:rPr>
              <a:t>- </a:t>
            </a:r>
            <a:r>
              <a:rPr lang="en-US" sz="3600">
                <a:solidFill>
                  <a:srgbClr val="EBEBEB"/>
                </a:solidFill>
              </a:rPr>
              <a:t>CIFAR 10 CLASSIFICATION</a:t>
            </a:r>
            <a:endParaRPr sz="5000">
              <a:solidFill>
                <a:srgbClr val="EBEBEB"/>
              </a:solidFill>
            </a:endParaRPr>
          </a:p>
        </p:txBody>
      </p:sp>
      <p:sp>
        <p:nvSpPr>
          <p:cNvPr id="331" name="Google Shape;331;p1"/>
          <p:cNvSpPr txBox="1"/>
          <p:nvPr>
            <p:ph idx="1" type="subTitle"/>
          </p:nvPr>
        </p:nvSpPr>
        <p:spPr>
          <a:xfrm>
            <a:off x="4872011" y="5580404"/>
            <a:ext cx="7040825" cy="8033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80"/>
              <a:buNone/>
            </a:pPr>
            <a:r>
              <a:rPr lang="en-US" sz="1100">
                <a:solidFill>
                  <a:srgbClr val="F7F7F7"/>
                </a:solidFill>
              </a:rPr>
              <a:t>PRESENTED BY: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None/>
            </a:pPr>
            <a:r>
              <a:rPr lang="en-US" sz="1100">
                <a:solidFill>
                  <a:srgbClr val="F7F7F7"/>
                </a:solidFill>
              </a:rPr>
              <a:t>FNU ANVIKA (A20556800)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None/>
            </a:pPr>
            <a:r>
              <a:rPr lang="en-US" sz="1100">
                <a:solidFill>
                  <a:srgbClr val="F7F7F7"/>
                </a:solidFill>
              </a:rPr>
              <a:t>SATWIKA SRIRAM(A20563950)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None/>
            </a:pPr>
            <a:r>
              <a:t/>
            </a:r>
            <a:endParaRPr sz="1100">
              <a:solidFill>
                <a:srgbClr val="F7F7F7"/>
              </a:solidFill>
            </a:endParaRPr>
          </a:p>
        </p:txBody>
      </p:sp>
      <p:sp>
        <p:nvSpPr>
          <p:cNvPr id="332" name="Google Shape;332;p1"/>
          <p:cNvSpPr/>
          <p:nvPr/>
        </p:nvSpPr>
        <p:spPr>
          <a:xfrm flipH="1">
            <a:off x="4135692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Stars with abstract patterns" id="333" name="Google Shape;333;p1"/>
          <p:cNvPicPr preferRelativeResize="0"/>
          <p:nvPr/>
        </p:nvPicPr>
        <p:blipFill rotWithShape="1">
          <a:blip r:embed="rId4">
            <a:alphaModFix/>
          </a:blip>
          <a:srcRect b="0" l="8735" r="54503" t="0"/>
          <a:stretch/>
        </p:blipFill>
        <p:spPr>
          <a:xfrm>
            <a:off x="20" y="10"/>
            <a:ext cx="4481944" cy="6857990"/>
          </a:xfrm>
          <a:custGeom>
            <a:rect b="b" l="l" r="r" t="t"/>
            <a:pathLst>
              <a:path extrusionOk="0" h="6858000" w="4481964">
                <a:moveTo>
                  <a:pt x="0" y="0"/>
                </a:moveTo>
                <a:lnTo>
                  <a:pt x="3137249" y="0"/>
                </a:lnTo>
                <a:lnTo>
                  <a:pt x="4480787" y="0"/>
                </a:lnTo>
                <a:lnTo>
                  <a:pt x="4455742" y="155676"/>
                </a:lnTo>
                <a:lnTo>
                  <a:pt x="4431873" y="310667"/>
                </a:lnTo>
                <a:lnTo>
                  <a:pt x="4408509" y="466344"/>
                </a:lnTo>
                <a:lnTo>
                  <a:pt x="4388506" y="622706"/>
                </a:lnTo>
                <a:lnTo>
                  <a:pt x="4368335" y="778383"/>
                </a:lnTo>
                <a:lnTo>
                  <a:pt x="4349509" y="934745"/>
                </a:lnTo>
                <a:lnTo>
                  <a:pt x="4333373" y="1089050"/>
                </a:lnTo>
                <a:lnTo>
                  <a:pt x="4318077" y="1245413"/>
                </a:lnTo>
                <a:lnTo>
                  <a:pt x="4304125" y="1401089"/>
                </a:lnTo>
                <a:lnTo>
                  <a:pt x="4292023" y="1554023"/>
                </a:lnTo>
                <a:lnTo>
                  <a:pt x="4279920" y="1709013"/>
                </a:lnTo>
                <a:lnTo>
                  <a:pt x="4269835" y="1861947"/>
                </a:lnTo>
                <a:lnTo>
                  <a:pt x="4261935" y="2014880"/>
                </a:lnTo>
                <a:lnTo>
                  <a:pt x="4253698" y="2167128"/>
                </a:lnTo>
                <a:lnTo>
                  <a:pt x="4246807" y="2318004"/>
                </a:lnTo>
                <a:lnTo>
                  <a:pt x="4241932" y="2467508"/>
                </a:lnTo>
                <a:lnTo>
                  <a:pt x="4237730" y="2617013"/>
                </a:lnTo>
                <a:lnTo>
                  <a:pt x="4233696" y="2765145"/>
                </a:lnTo>
                <a:lnTo>
                  <a:pt x="4231847" y="2911221"/>
                </a:lnTo>
                <a:lnTo>
                  <a:pt x="4229830" y="3057296"/>
                </a:lnTo>
                <a:lnTo>
                  <a:pt x="4228821" y="3201314"/>
                </a:lnTo>
                <a:lnTo>
                  <a:pt x="4229830" y="3343960"/>
                </a:lnTo>
                <a:lnTo>
                  <a:pt x="4229830" y="3485235"/>
                </a:lnTo>
                <a:lnTo>
                  <a:pt x="4231847" y="3625138"/>
                </a:lnTo>
                <a:lnTo>
                  <a:pt x="4234872" y="3762298"/>
                </a:lnTo>
                <a:lnTo>
                  <a:pt x="4237730" y="3898087"/>
                </a:lnTo>
                <a:lnTo>
                  <a:pt x="4240924" y="4031132"/>
                </a:lnTo>
                <a:lnTo>
                  <a:pt x="4245798" y="4163491"/>
                </a:lnTo>
                <a:lnTo>
                  <a:pt x="4251009" y="4293793"/>
                </a:lnTo>
                <a:lnTo>
                  <a:pt x="4255715" y="4421352"/>
                </a:lnTo>
                <a:lnTo>
                  <a:pt x="4268995" y="4670298"/>
                </a:lnTo>
                <a:lnTo>
                  <a:pt x="4283114" y="4908956"/>
                </a:lnTo>
                <a:lnTo>
                  <a:pt x="4297906" y="5138013"/>
                </a:lnTo>
                <a:lnTo>
                  <a:pt x="4314211" y="5354726"/>
                </a:lnTo>
                <a:lnTo>
                  <a:pt x="4331188" y="5561838"/>
                </a:lnTo>
                <a:lnTo>
                  <a:pt x="4349509" y="5753862"/>
                </a:lnTo>
                <a:lnTo>
                  <a:pt x="4367495" y="5934227"/>
                </a:lnTo>
                <a:lnTo>
                  <a:pt x="4385480" y="6100191"/>
                </a:lnTo>
                <a:lnTo>
                  <a:pt x="4402457" y="6252438"/>
                </a:lnTo>
                <a:lnTo>
                  <a:pt x="4418594" y="6387541"/>
                </a:lnTo>
                <a:lnTo>
                  <a:pt x="4433890" y="6509613"/>
                </a:lnTo>
                <a:lnTo>
                  <a:pt x="4446665" y="6612483"/>
                </a:lnTo>
                <a:lnTo>
                  <a:pt x="4458767" y="6698894"/>
                </a:lnTo>
                <a:lnTo>
                  <a:pt x="4476081" y="6817538"/>
                </a:lnTo>
                <a:lnTo>
                  <a:pt x="4481964" y="6858000"/>
                </a:lnTo>
                <a:lnTo>
                  <a:pt x="357780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34" name="Google Shape;334;p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0"/>
          <p:cNvSpPr txBox="1"/>
          <p:nvPr>
            <p:ph type="title"/>
          </p:nvPr>
        </p:nvSpPr>
        <p:spPr>
          <a:xfrm>
            <a:off x="646111" y="452718"/>
            <a:ext cx="9404723" cy="794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Montserrat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MAX POOLING(SUBSAMPLING)</a:t>
            </a:r>
            <a:endParaRPr/>
          </a:p>
        </p:txBody>
      </p:sp>
      <p:pic>
        <p:nvPicPr>
          <p:cNvPr id="456" name="Google Shape;456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1564" y="4240678"/>
            <a:ext cx="4166072" cy="2004039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10"/>
          <p:cNvSpPr/>
          <p:nvPr/>
        </p:nvSpPr>
        <p:spPr>
          <a:xfrm>
            <a:off x="4914147" y="4923412"/>
            <a:ext cx="929763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458" name="Google Shape;458;p10"/>
          <p:cNvGraphicFramePr/>
          <p:nvPr/>
        </p:nvGraphicFramePr>
        <p:xfrm>
          <a:off x="6243795" y="47100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{6B576C49-1C0A-4368-B8C4-5B3F0F5857CF}</a:tableStyleId>
              </a:tblPr>
              <a:tblGrid>
                <a:gridCol w="302275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6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id="459" name="Google Shape;459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94861" y="3774884"/>
            <a:ext cx="1768043" cy="2402079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10"/>
          <p:cNvSpPr/>
          <p:nvPr/>
        </p:nvSpPr>
        <p:spPr>
          <a:xfrm>
            <a:off x="6634264" y="4950363"/>
            <a:ext cx="978408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1" name="Google Shape;461;p10"/>
          <p:cNvSpPr txBox="1"/>
          <p:nvPr/>
        </p:nvSpPr>
        <p:spPr>
          <a:xfrm>
            <a:off x="646111" y="1495622"/>
            <a:ext cx="11175775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Pooling or down sampling layers are placed after convolutional layers to reduce feature map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dimensionality.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This improves the computational efficiency while preserving the features.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Pooling helps the model to generalize by avoiding overfitting.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If one of the pixel is shifted, the pooled feature map will still be the same.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Max pooling works by retaining the maximum feature response within a given sample size in a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 map.</a:t>
            </a:r>
            <a:endParaRPr/>
          </a:p>
        </p:txBody>
      </p:sp>
      <p:sp>
        <p:nvSpPr>
          <p:cNvPr id="462" name="Google Shape;462;p10"/>
          <p:cNvSpPr txBox="1"/>
          <p:nvPr/>
        </p:nvSpPr>
        <p:spPr>
          <a:xfrm>
            <a:off x="4811339" y="4585856"/>
            <a:ext cx="138836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FLATTENING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1"/>
          <p:cNvSpPr txBox="1"/>
          <p:nvPr>
            <p:ph type="title"/>
          </p:nvPr>
        </p:nvSpPr>
        <p:spPr>
          <a:xfrm>
            <a:off x="838200" y="681038"/>
            <a:ext cx="10515600" cy="84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Montserrat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INCREASE FILTERS/DROPOUT</a:t>
            </a:r>
            <a:endParaRPr/>
          </a:p>
        </p:txBody>
      </p:sp>
      <p:pic>
        <p:nvPicPr>
          <p:cNvPr id="468" name="Google Shape;468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16930" y="4374924"/>
            <a:ext cx="4213693" cy="1659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27673" y="4374924"/>
            <a:ext cx="4213693" cy="1659142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11"/>
          <p:cNvSpPr/>
          <p:nvPr/>
        </p:nvSpPr>
        <p:spPr>
          <a:xfrm>
            <a:off x="7099977" y="4851507"/>
            <a:ext cx="661292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71" name="Google Shape;471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38162" y="4526766"/>
            <a:ext cx="238227" cy="247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38162" y="5430144"/>
            <a:ext cx="238227" cy="247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9471" y="3478792"/>
            <a:ext cx="2267459" cy="2745218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11"/>
          <p:cNvSpPr txBox="1"/>
          <p:nvPr/>
        </p:nvSpPr>
        <p:spPr>
          <a:xfrm>
            <a:off x="949471" y="1679330"/>
            <a:ext cx="9416578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 accuracy by adding more feature detectors/filters or adding a dropout.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Dropout refers to dropping out units in a neural network.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Neurons develop co-dependency amongst each other during training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Dropout is a regularization technique for reducing overfitting in neural networks.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It enables training to occur on several architectures of the neural network</a:t>
            </a:r>
            <a:endParaRPr/>
          </a:p>
        </p:txBody>
      </p:sp>
      <p:sp>
        <p:nvSpPr>
          <p:cNvPr id="475" name="Google Shape;475;p11"/>
          <p:cNvSpPr txBox="1"/>
          <p:nvPr/>
        </p:nvSpPr>
        <p:spPr>
          <a:xfrm>
            <a:off x="1115627" y="6306207"/>
            <a:ext cx="19351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64 instead of 32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2"/>
          <p:cNvSpPr txBox="1"/>
          <p:nvPr>
            <p:ph type="title"/>
          </p:nvPr>
        </p:nvSpPr>
        <p:spPr>
          <a:xfrm>
            <a:off x="646111" y="293914"/>
            <a:ext cx="9404723" cy="663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Montserrat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SIMPLE CNN MODEL</a:t>
            </a:r>
            <a:endParaRPr/>
          </a:p>
        </p:txBody>
      </p:sp>
      <p:grpSp>
        <p:nvGrpSpPr>
          <p:cNvPr id="481" name="Google Shape;481;p12"/>
          <p:cNvGrpSpPr/>
          <p:nvPr/>
        </p:nvGrpSpPr>
        <p:grpSpPr>
          <a:xfrm>
            <a:off x="504795" y="1611242"/>
            <a:ext cx="5786220" cy="4092978"/>
            <a:chOff x="646111" y="1170667"/>
            <a:chExt cx="5786220" cy="4092978"/>
          </a:xfrm>
        </p:grpSpPr>
        <p:pic>
          <p:nvPicPr>
            <p:cNvPr id="482" name="Google Shape;482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46111" y="1170667"/>
              <a:ext cx="5786220" cy="13498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3" name="Google Shape;483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6111" y="2470079"/>
              <a:ext cx="5786220" cy="279356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84" name="Google Shape;484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24690" y="2286166"/>
            <a:ext cx="3911347" cy="2423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3"/>
          <p:cNvSpPr txBox="1"/>
          <p:nvPr>
            <p:ph type="title"/>
          </p:nvPr>
        </p:nvSpPr>
        <p:spPr>
          <a:xfrm>
            <a:off x="646111" y="452718"/>
            <a:ext cx="9404723" cy="7773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Montserrat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IMPROVED CNN MODEL</a:t>
            </a:r>
            <a:endParaRPr/>
          </a:p>
        </p:txBody>
      </p:sp>
      <p:pic>
        <p:nvPicPr>
          <p:cNvPr id="490" name="Google Shape;490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6111" y="1928879"/>
            <a:ext cx="6349572" cy="3615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68649" y="2035467"/>
            <a:ext cx="4216246" cy="3402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4"/>
          <p:cNvSpPr/>
          <p:nvPr/>
        </p:nvSpPr>
        <p:spPr>
          <a:xfrm>
            <a:off x="0" y="362901"/>
            <a:ext cx="12188952" cy="514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56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</a:pPr>
            <a:r>
              <a:rPr lang="en-US" sz="4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Augmentation</a:t>
            </a:r>
            <a:endParaRPr sz="4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8" name="Google Shape;498;p14"/>
          <p:cNvSpPr/>
          <p:nvPr/>
        </p:nvSpPr>
        <p:spPr>
          <a:xfrm>
            <a:off x="476131" y="1533142"/>
            <a:ext cx="2094976" cy="3609073"/>
          </a:xfrm>
          <a:prstGeom prst="rect">
            <a:avLst/>
          </a:prstGeom>
          <a:solidFill>
            <a:srgbClr val="F0B35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preencoded.png" id="499" name="Google Shape;499;p14"/>
          <p:cNvPicPr preferRelativeResize="0"/>
          <p:nvPr/>
        </p:nvPicPr>
        <p:blipFill rotWithShape="1">
          <a:blip r:embed="rId3">
            <a:alphaModFix/>
          </a:blip>
          <a:srcRect b="0" l="34490" r="34490" t="0"/>
          <a:stretch/>
        </p:blipFill>
        <p:spPr>
          <a:xfrm>
            <a:off x="476131" y="1533142"/>
            <a:ext cx="2094976" cy="3609073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14"/>
          <p:cNvSpPr/>
          <p:nvPr/>
        </p:nvSpPr>
        <p:spPr>
          <a:xfrm>
            <a:off x="371382" y="5281482"/>
            <a:ext cx="2304474" cy="219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Montserrat"/>
              <a:buNone/>
            </a:pPr>
            <a:r>
              <a:rPr lang="en-US" sz="144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Flipped Image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1" name="Google Shape;501;p14"/>
          <p:cNvSpPr/>
          <p:nvPr/>
        </p:nvSpPr>
        <p:spPr>
          <a:xfrm>
            <a:off x="371382" y="5586355"/>
            <a:ext cx="2304474" cy="6284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</a:pPr>
            <a:r>
              <a:rPr lang="en-U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Horizontally flipping the original image to double the dataset.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2" name="Google Shape;502;p14"/>
          <p:cNvSpPr/>
          <p:nvPr/>
        </p:nvSpPr>
        <p:spPr>
          <a:xfrm>
            <a:off x="2761559" y="1533142"/>
            <a:ext cx="2094976" cy="3609073"/>
          </a:xfrm>
          <a:prstGeom prst="rect">
            <a:avLst/>
          </a:prstGeom>
          <a:solidFill>
            <a:srgbClr val="F0B35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preencoded.png" id="503" name="Google Shape;503;p14"/>
          <p:cNvPicPr preferRelativeResize="0"/>
          <p:nvPr/>
        </p:nvPicPr>
        <p:blipFill rotWithShape="1">
          <a:blip r:embed="rId4">
            <a:alphaModFix/>
          </a:blip>
          <a:srcRect b="0" l="29361" r="29360" t="0"/>
          <a:stretch/>
        </p:blipFill>
        <p:spPr>
          <a:xfrm>
            <a:off x="2761559" y="1533142"/>
            <a:ext cx="2094976" cy="3609073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14"/>
          <p:cNvSpPr/>
          <p:nvPr/>
        </p:nvSpPr>
        <p:spPr>
          <a:xfrm>
            <a:off x="2656811" y="5281482"/>
            <a:ext cx="2304474" cy="219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Montserrat"/>
              <a:buNone/>
            </a:pPr>
            <a:r>
              <a:rPr lang="en-US" sz="144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Cropped Image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5" name="Google Shape;505;p14"/>
          <p:cNvSpPr/>
          <p:nvPr/>
        </p:nvSpPr>
        <p:spPr>
          <a:xfrm>
            <a:off x="2656811" y="5586355"/>
            <a:ext cx="2304474" cy="837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</a:pPr>
            <a:r>
              <a:rPr lang="en-U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Random cropping and resizing original images to extract more focused features.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14"/>
          <p:cNvSpPr/>
          <p:nvPr/>
        </p:nvSpPr>
        <p:spPr>
          <a:xfrm>
            <a:off x="5046988" y="1533142"/>
            <a:ext cx="2094976" cy="360907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preencoded.png" id="507" name="Google Shape;507;p14"/>
          <p:cNvPicPr preferRelativeResize="0"/>
          <p:nvPr/>
        </p:nvPicPr>
        <p:blipFill rotWithShape="1">
          <a:blip r:embed="rId5">
            <a:alphaModFix/>
          </a:blip>
          <a:srcRect b="0" l="43718" r="43718" t="0"/>
          <a:stretch/>
        </p:blipFill>
        <p:spPr>
          <a:xfrm>
            <a:off x="5046988" y="1533142"/>
            <a:ext cx="2094976" cy="3609073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14"/>
          <p:cNvSpPr/>
          <p:nvPr/>
        </p:nvSpPr>
        <p:spPr>
          <a:xfrm>
            <a:off x="4942239" y="5281482"/>
            <a:ext cx="2304474" cy="219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Montserrat"/>
              <a:buNone/>
            </a:pPr>
            <a:r>
              <a:rPr lang="en-US" sz="144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Color Jittering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9" name="Google Shape;509;p14"/>
          <p:cNvSpPr/>
          <p:nvPr/>
        </p:nvSpPr>
        <p:spPr>
          <a:xfrm>
            <a:off x="4942239" y="5586355"/>
            <a:ext cx="2304474" cy="837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</a:pPr>
            <a:r>
              <a:rPr lang="en-U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Randomly changing brightness, contrast, saturation of images to reduce overfitting.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0" name="Google Shape;510;p14"/>
          <p:cNvSpPr/>
          <p:nvPr/>
        </p:nvSpPr>
        <p:spPr>
          <a:xfrm>
            <a:off x="7332416" y="1533142"/>
            <a:ext cx="2094976" cy="360907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preencoded.png" id="511" name="Google Shape;511;p14"/>
          <p:cNvPicPr preferRelativeResize="0"/>
          <p:nvPr/>
        </p:nvPicPr>
        <p:blipFill rotWithShape="1">
          <a:blip r:embed="rId6">
            <a:alphaModFix/>
          </a:blip>
          <a:srcRect b="0" l="28231" r="28231" t="0"/>
          <a:stretch/>
        </p:blipFill>
        <p:spPr>
          <a:xfrm>
            <a:off x="7332416" y="1533142"/>
            <a:ext cx="2094976" cy="3609073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14"/>
          <p:cNvSpPr/>
          <p:nvPr/>
        </p:nvSpPr>
        <p:spPr>
          <a:xfrm>
            <a:off x="7227668" y="5281482"/>
            <a:ext cx="2304474" cy="219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Montserrat"/>
              <a:buNone/>
            </a:pPr>
            <a:r>
              <a:rPr lang="en-US" sz="144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Rotation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3" name="Google Shape;513;p14"/>
          <p:cNvSpPr/>
          <p:nvPr/>
        </p:nvSpPr>
        <p:spPr>
          <a:xfrm>
            <a:off x="7227668" y="5586355"/>
            <a:ext cx="2304474" cy="6284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</a:pPr>
            <a:r>
              <a:rPr lang="en-U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Rotating the original image by a few degrees to create more variety in data.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4" name="Google Shape;514;p14"/>
          <p:cNvSpPr/>
          <p:nvPr/>
        </p:nvSpPr>
        <p:spPr>
          <a:xfrm>
            <a:off x="9617845" y="1533142"/>
            <a:ext cx="2094976" cy="3609073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preencoded.png" id="515" name="Google Shape;515;p14"/>
          <p:cNvPicPr preferRelativeResize="0"/>
          <p:nvPr/>
        </p:nvPicPr>
        <p:blipFill rotWithShape="1">
          <a:blip r:embed="rId7">
            <a:alphaModFix/>
          </a:blip>
          <a:srcRect b="0" l="25878" r="25878" t="0"/>
          <a:stretch/>
        </p:blipFill>
        <p:spPr>
          <a:xfrm>
            <a:off x="9617845" y="1533142"/>
            <a:ext cx="2094976" cy="3609073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14"/>
          <p:cNvSpPr/>
          <p:nvPr/>
        </p:nvSpPr>
        <p:spPr>
          <a:xfrm>
            <a:off x="9513096" y="5281482"/>
            <a:ext cx="2304474" cy="219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Montserrat"/>
              <a:buNone/>
            </a:pPr>
            <a:r>
              <a:rPr lang="en-US" sz="144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Scaling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7" name="Google Shape;517;p14"/>
          <p:cNvSpPr/>
          <p:nvPr/>
        </p:nvSpPr>
        <p:spPr>
          <a:xfrm>
            <a:off x="9513096" y="5586355"/>
            <a:ext cx="2304474" cy="837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</a:pPr>
            <a:r>
              <a:rPr lang="en-U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Resizing the original image by slightly zooming in/out to create more sample variety.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15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848" y="1398095"/>
            <a:ext cx="10110788" cy="430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16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16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16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30" name="Google Shape;530;p16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16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3" name="Google Shape;533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4" name="Google Shape;534;p16"/>
          <p:cNvSpPr txBox="1"/>
          <p:nvPr>
            <p:ph type="title"/>
          </p:nvPr>
        </p:nvSpPr>
        <p:spPr>
          <a:xfrm>
            <a:off x="8200279" y="1325880"/>
            <a:ext cx="3344020" cy="3066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200"/>
              <a:buFont typeface="Montserrat"/>
              <a:buNone/>
            </a:pPr>
            <a:r>
              <a:rPr b="0" i="0" lang="en-US">
                <a:solidFill>
                  <a:srgbClr val="EBEBEB"/>
                </a:solidFill>
                <a:latin typeface="Montserrat"/>
                <a:ea typeface="Montserrat"/>
                <a:cs typeface="Montserrat"/>
                <a:sym typeface="Montserrat"/>
              </a:rPr>
              <a:t>ACCURACY OF CNN MODELS</a:t>
            </a:r>
            <a:endParaRPr/>
          </a:p>
        </p:txBody>
      </p:sp>
      <p:sp>
        <p:nvSpPr>
          <p:cNvPr id="535" name="Google Shape;535;p16"/>
          <p:cNvSpPr/>
          <p:nvPr/>
        </p:nvSpPr>
        <p:spPr>
          <a:xfrm>
            <a:off x="636914" y="639905"/>
            <a:ext cx="6915664" cy="557818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6" name="Google Shape;536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A graph of a bar chart&#10;&#10;Description automatically generated" id="537" name="Google Shape;537;p16"/>
          <p:cNvPicPr preferRelativeResize="0"/>
          <p:nvPr>
            <p:ph idx="1" type="body"/>
          </p:nvPr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55392" y="991964"/>
            <a:ext cx="6275584" cy="4879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Google Shape;542;p17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17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17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5" name="Google Shape;545;p17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17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1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8" name="Google Shape;548;p17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9" name="Google Shape;549;p17"/>
          <p:cNvSpPr/>
          <p:nvPr/>
        </p:nvSpPr>
        <p:spPr>
          <a:xfrm>
            <a:off x="8719939" y="1460230"/>
            <a:ext cx="3472060" cy="825932"/>
          </a:xfrm>
          <a:custGeom>
            <a:rect b="b" l="l" r="r" t="t"/>
            <a:pathLst>
              <a:path extrusionOk="0" h="825932" w="3472060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0" name="Google Shape;550;p17"/>
          <p:cNvSpPr txBox="1"/>
          <p:nvPr>
            <p:ph type="title"/>
          </p:nvPr>
        </p:nvSpPr>
        <p:spPr>
          <a:xfrm>
            <a:off x="648930" y="629267"/>
            <a:ext cx="9252154" cy="10166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200"/>
              <a:buFont typeface="Century Gothic"/>
              <a:buNone/>
            </a:pPr>
            <a:r>
              <a:rPr lang="en-US">
                <a:solidFill>
                  <a:srgbClr val="EBEBEB"/>
                </a:solidFill>
              </a:rPr>
              <a:t>BOOST OUTCOMES</a:t>
            </a:r>
            <a:endParaRPr/>
          </a:p>
        </p:txBody>
      </p:sp>
      <p:sp>
        <p:nvSpPr>
          <p:cNvPr id="551" name="Google Shape;551;p1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2" name="Google Shape;552;p17"/>
          <p:cNvSpPr/>
          <p:nvPr/>
        </p:nvSpPr>
        <p:spPr>
          <a:xfrm>
            <a:off x="-1" y="1762067"/>
            <a:ext cx="12192418" cy="5095933"/>
          </a:xfrm>
          <a:custGeom>
            <a:rect b="b" l="l" r="r" t="t"/>
            <a:pathLst>
              <a:path extrusionOk="0" h="5095933" w="12192418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553" name="Google Shape;553;p17"/>
          <p:cNvGrpSpPr/>
          <p:nvPr/>
        </p:nvGrpSpPr>
        <p:grpSpPr>
          <a:xfrm>
            <a:off x="648930" y="2810256"/>
            <a:ext cx="10621572" cy="3162169"/>
            <a:chOff x="0" y="0"/>
            <a:chExt cx="10621572" cy="3162169"/>
          </a:xfrm>
        </p:grpSpPr>
        <p:sp>
          <p:nvSpPr>
            <p:cNvPr id="554" name="Google Shape;554;p17"/>
            <p:cNvSpPr/>
            <p:nvPr/>
          </p:nvSpPr>
          <p:spPr>
            <a:xfrm>
              <a:off x="0" y="0"/>
              <a:ext cx="9261000" cy="1021200"/>
            </a:xfrm>
            <a:prstGeom prst="roundRect">
              <a:avLst>
                <a:gd fmla="val 10000" name="adj"/>
              </a:avLst>
            </a:prstGeom>
            <a:solidFill>
              <a:srgbClr val="E96210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7"/>
            <p:cNvSpPr txBox="1"/>
            <p:nvPr/>
          </p:nvSpPr>
          <p:spPr>
            <a:xfrm>
              <a:off x="29912" y="29912"/>
              <a:ext cx="8159100" cy="9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76200" spcFirstLastPara="1" rIns="76200" wrap="square" tIns="762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entury Gothic"/>
                <a:buNone/>
              </a:pPr>
              <a:r>
                <a:rPr lang="en-US" sz="2000" cap="non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•  RUN THE ENHANCED MODEL FOR A GREATER NUMBER OF EPOCHS.</a:t>
              </a:r>
              <a:endParaRPr/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817152" y="1191496"/>
              <a:ext cx="9261000" cy="1021200"/>
            </a:xfrm>
            <a:prstGeom prst="roundRect">
              <a:avLst>
                <a:gd fmla="val 10000" name="adj"/>
              </a:avLst>
            </a:prstGeom>
            <a:solidFill>
              <a:srgbClr val="E98E19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7"/>
            <p:cNvSpPr txBox="1"/>
            <p:nvPr/>
          </p:nvSpPr>
          <p:spPr>
            <a:xfrm>
              <a:off x="847064" y="1221408"/>
              <a:ext cx="7720200" cy="9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76200" spcFirstLastPara="1" rIns="76200" wrap="square" tIns="762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entury Gothic"/>
                <a:buNone/>
              </a:pPr>
              <a:r>
                <a:rPr lang="en-US" sz="2000" cap="non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• APPLY TRANSFER LEARNING BY ADDING YOUR OWN NETWORK TO AN ALREADY-EXISTING, PRE-TRAINED NETWORK.</a:t>
              </a: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3017172" y="2336269"/>
              <a:ext cx="7604400" cy="825900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8597230" y="774473"/>
              <a:ext cx="663900" cy="663900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F5D1C9">
                <a:alpha val="89800"/>
              </a:srgbClr>
            </a:solidFill>
            <a:ln cap="rnd" cmpd="sng" w="19050">
              <a:solidFill>
                <a:srgbClr val="F5D1C9">
                  <a:alpha val="898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7"/>
            <p:cNvSpPr txBox="1"/>
            <p:nvPr/>
          </p:nvSpPr>
          <p:spPr>
            <a:xfrm>
              <a:off x="8746593" y="774473"/>
              <a:ext cx="365100" cy="49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Century Gothic"/>
                <a:buNone/>
              </a:pPr>
              <a:r>
                <a:t/>
              </a:r>
              <a:endParaRPr sz="3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 on document with pen" id="565" name="Google Shape;565;p18"/>
          <p:cNvPicPr preferRelativeResize="0"/>
          <p:nvPr/>
        </p:nvPicPr>
        <p:blipFill rotWithShape="1">
          <a:blip r:embed="rId3">
            <a:alphaModFix amt="35000"/>
          </a:blip>
          <a:srcRect b="14220" l="0" r="0" t="1509"/>
          <a:stretch/>
        </p:blipFill>
        <p:spPr>
          <a:xfrm>
            <a:off x="20" y="-1"/>
            <a:ext cx="1219198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1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Montserrat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REFERENCES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7" name="Google Shape;567;p18"/>
          <p:cNvSpPr/>
          <p:nvPr/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8" name="Google Shape;568;p18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702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80"/>
              <a:buNone/>
            </a:pPr>
            <a:r>
              <a:t/>
            </a:r>
            <a:endParaRPr sz="1100"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Char char="►"/>
            </a:pPr>
            <a:r>
              <a:rPr lang="en-US" sz="1100"/>
              <a:t>1.Doon, R., Kumar Rawat, T., &amp; Gautam, S. (2018). Cifar-10 Classification using Deep Convolutional Neural Network. In 2018 IEEE Punecon. 2018 IEEE Punecon. IEEE. https://doi.org/10.1109/punecon.2018.8745428.</a:t>
            </a:r>
            <a:endParaRPr/>
          </a:p>
          <a:p>
            <a:pPr indent="-28702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None/>
            </a:pPr>
            <a:r>
              <a:t/>
            </a:r>
            <a:endParaRPr sz="1100"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Char char="►"/>
            </a:pPr>
            <a:r>
              <a:rPr lang="en-US" sz="1100"/>
              <a:t>2.Aslam, S., &amp; Nassif, A. B. (2023). Deep learning based CIFAR-10 classification. In 2023 Advances in Science and Engineering Technology International Conferences (ASET). . https://doi.org/10.1109/aset56582.2023.10180767 .</a:t>
            </a:r>
            <a:endParaRPr/>
          </a:p>
          <a:p>
            <a:pPr indent="-28702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None/>
            </a:pPr>
            <a:r>
              <a:t/>
            </a:r>
            <a:endParaRPr sz="1100"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Char char="►"/>
            </a:pPr>
            <a:r>
              <a:rPr lang="en-US" sz="1100"/>
              <a:t>3.Vinay, S. B., &amp; Balasubramanian, S. (n.d.). A COMPARATIVE STUDY OF CONVOLUTIONAL NEURAL NETWORKS AND CYBERNETIC APPROACHES ON CIFAR-10 DATASET. In International Journal of Machine Learning and Cybernetics (IJMLC) (Vol. 1, Issue 1). https://iaeme.com.</a:t>
            </a:r>
            <a:endParaRPr/>
          </a:p>
          <a:p>
            <a:pPr indent="-28702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None/>
            </a:pPr>
            <a:r>
              <a:t/>
            </a:r>
            <a:endParaRPr sz="1100"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Char char="►"/>
            </a:pPr>
            <a:r>
              <a:rPr lang="en-US" sz="1100"/>
              <a:t>4.Emonds, Y., Xi, K., &amp; Fröning, H. (2024). Implications of Noise in Resistive Memory on Deep Neural Networks for Image Classification. http://arxiv.org/abs/2401.05820.</a:t>
            </a:r>
            <a:endParaRPr/>
          </a:p>
          <a:p>
            <a:pPr indent="-28702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None/>
            </a:pPr>
            <a:r>
              <a:t/>
            </a:r>
            <a:endParaRPr sz="1100"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80"/>
              <a:buChar char="►"/>
            </a:pPr>
            <a:r>
              <a:rPr lang="en-US" sz="1100"/>
              <a:t>5.Seetharamarao, V., Deepak, S. N., Srihari, N., &amp; Kumar, S. (n.d.). IMAGE CLASSIFICATION OF CIFAR10 USING CNN. www.irjmets.com</a:t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19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19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19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76" name="Google Shape;576;p19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19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9" name="Google Shape;579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0" name="Google Shape;580;p19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581" name="Google Shape;581;p19"/>
          <p:cNvCxnSpPr/>
          <p:nvPr/>
        </p:nvCxnSpPr>
        <p:spPr>
          <a:xfrm>
            <a:off x="4654295" y="1828800"/>
            <a:ext cx="0" cy="3200400"/>
          </a:xfrm>
          <a:prstGeom prst="straightConnector1">
            <a:avLst/>
          </a:prstGeom>
          <a:noFill/>
          <a:ln cap="flat" cmpd="sng" w="19050">
            <a:solidFill>
              <a:srgbClr val="4CB9C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82" name="Google Shape;582;p19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19"/>
          <p:cNvSpPr/>
          <p:nvPr/>
        </p:nvSpPr>
        <p:spPr>
          <a:xfrm>
            <a:off x="-1588" y="0"/>
            <a:ext cx="12192000" cy="6856413"/>
          </a:xfrm>
          <a:custGeom>
            <a:rect b="b" l="l" r="r" t="t"/>
            <a:pathLst>
              <a:path extrusionOk="0" h="8638" w="15356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4" name="Google Shape;584;p19"/>
          <p:cNvSpPr txBox="1"/>
          <p:nvPr/>
        </p:nvSpPr>
        <p:spPr>
          <a:xfrm>
            <a:off x="4975861" y="804671"/>
            <a:ext cx="6399930" cy="52486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2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</a:t>
            </a:r>
            <a:endParaRPr/>
          </a:p>
        </p:txBody>
      </p:sp>
      <p:sp>
        <p:nvSpPr>
          <p:cNvPr id="585" name="Google Shape;585;p19"/>
          <p:cNvSpPr txBox="1"/>
          <p:nvPr/>
        </p:nvSpPr>
        <p:spPr>
          <a:xfrm>
            <a:off x="1103312" y="2763520"/>
            <a:ext cx="8946541" cy="34848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3" marL="1371600" marR="0" rtl="0" algn="l">
              <a:spcBef>
                <a:spcPts val="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Sphere of mesh and nodes" id="340" name="Google Shape;340;p2"/>
          <p:cNvPicPr preferRelativeResize="0"/>
          <p:nvPr/>
        </p:nvPicPr>
        <p:blipFill rotWithShape="1">
          <a:blip r:embed="rId3">
            <a:alphaModFix amt="35000"/>
          </a:blip>
          <a:srcRect b="12500" l="0" r="0" t="12500"/>
          <a:stretch/>
        </p:blipFill>
        <p:spPr>
          <a:xfrm>
            <a:off x="-1514" y="0"/>
            <a:ext cx="1219198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Montserrat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OBJECTIVE</a:t>
            </a:r>
            <a:endParaRPr/>
          </a:p>
        </p:txBody>
      </p:sp>
      <p:sp>
        <p:nvSpPr>
          <p:cNvPr id="342" name="Google Shape;342;p2"/>
          <p:cNvSpPr txBox="1"/>
          <p:nvPr/>
        </p:nvSpPr>
        <p:spPr>
          <a:xfrm>
            <a:off x="1554113" y="5758951"/>
            <a:ext cx="1001683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objective is to optimize simple CNN models for classifying CIFAR-10 images and improve their efficiency.</a:t>
            </a:r>
            <a:endParaRPr/>
          </a:p>
        </p:txBody>
      </p:sp>
      <p:pic>
        <p:nvPicPr>
          <p:cNvPr descr="preencoded.png" id="343" name="Google Shape;34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4113" y="2522751"/>
            <a:ext cx="1218895" cy="79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"/>
          <p:cNvSpPr/>
          <p:nvPr/>
        </p:nvSpPr>
        <p:spPr>
          <a:xfrm>
            <a:off x="461847" y="3719297"/>
            <a:ext cx="3456711" cy="219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Montserrat"/>
              <a:buNone/>
            </a:pPr>
            <a:r>
              <a:rPr b="1" lang="en-US" sz="144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Improve efficiency of CNN models</a:t>
            </a:r>
            <a:endParaRPr b="1"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5" name="Google Shape;345;p2"/>
          <p:cNvSpPr/>
          <p:nvPr/>
        </p:nvSpPr>
        <p:spPr>
          <a:xfrm>
            <a:off x="461847" y="4024169"/>
            <a:ext cx="3456711" cy="418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</a:pPr>
            <a:r>
              <a:rPr lang="en-U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Optimize network weights and use </a:t>
            </a:r>
            <a:r>
              <a:rPr lang="en-US" sz="144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regularization</a:t>
            </a:r>
            <a:r>
              <a:rPr lang="en-U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techniques like dropout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preencoded.png" id="346" name="Google Shape;346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25784" y="2444635"/>
            <a:ext cx="942739" cy="942739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"/>
          <p:cNvSpPr/>
          <p:nvPr/>
        </p:nvSpPr>
        <p:spPr>
          <a:xfrm>
            <a:off x="4439445" y="3719297"/>
            <a:ext cx="3310062" cy="219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Montserrat"/>
              <a:buNone/>
            </a:pPr>
            <a:r>
              <a:rPr b="1" lang="en-US" sz="144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Enhance generalization</a:t>
            </a:r>
            <a:endParaRPr b="1"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8" name="Google Shape;348;p2"/>
          <p:cNvSpPr/>
          <p:nvPr/>
        </p:nvSpPr>
        <p:spPr>
          <a:xfrm>
            <a:off x="4439445" y="4024169"/>
            <a:ext cx="3310062" cy="2094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</a:pPr>
            <a:r>
              <a:rPr lang="en-U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Perform data augmentation on images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preencoded.png" id="349" name="Google Shape;349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619333" y="2533909"/>
            <a:ext cx="771332" cy="771332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2"/>
          <p:cNvSpPr/>
          <p:nvPr/>
        </p:nvSpPr>
        <p:spPr>
          <a:xfrm>
            <a:off x="8322769" y="3719297"/>
            <a:ext cx="3351962" cy="219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Montserrat"/>
              <a:buNone/>
            </a:pPr>
            <a:r>
              <a:rPr b="1" lang="en-US" sz="144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Persist models</a:t>
            </a:r>
            <a:endParaRPr b="1"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1" name="Google Shape;351;p2"/>
          <p:cNvSpPr/>
          <p:nvPr/>
        </p:nvSpPr>
        <p:spPr>
          <a:xfrm>
            <a:off x="8322769" y="4024169"/>
            <a:ext cx="3351962" cy="2094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</a:pPr>
            <a:r>
              <a:rPr lang="en-U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Save and retrieve trained CNN networks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3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9" name="Google Shape;359;p3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2" name="Google Shape;362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3" name="Google Shape;363;p3"/>
          <p:cNvSpPr txBox="1"/>
          <p:nvPr>
            <p:ph type="title"/>
          </p:nvPr>
        </p:nvSpPr>
        <p:spPr>
          <a:xfrm>
            <a:off x="5411931" y="452718"/>
            <a:ext cx="463890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Montserrat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PROJECT OVERVIEW</a:t>
            </a:r>
            <a:endParaRPr/>
          </a:p>
        </p:txBody>
      </p:sp>
      <p:sp>
        <p:nvSpPr>
          <p:cNvPr id="364" name="Google Shape;364;p3"/>
          <p:cNvSpPr/>
          <p:nvPr/>
        </p:nvSpPr>
        <p:spPr>
          <a:xfrm flipH="1">
            <a:off x="4628375" y="-1573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A collage of different animals and vehicles&#10;&#10;Description automatically generated" id="365" name="Google Shape;365;p3"/>
          <p:cNvPicPr preferRelativeResize="0"/>
          <p:nvPr>
            <p:ph idx="2" type="body"/>
          </p:nvPr>
        </p:nvPicPr>
        <p:blipFill rotWithShape="1">
          <a:blip r:embed="rId8">
            <a:alphaModFix/>
          </a:blip>
          <a:srcRect b="0" l="30140" r="14676" t="0"/>
          <a:stretch/>
        </p:blipFill>
        <p:spPr>
          <a:xfrm>
            <a:off x="3" y="10"/>
            <a:ext cx="4973099" cy="6857991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"/>
          <p:cNvSpPr/>
          <p:nvPr/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7" name="Google Shape;367;p3"/>
          <p:cNvSpPr txBox="1"/>
          <p:nvPr>
            <p:ph idx="1" type="body"/>
          </p:nvPr>
        </p:nvSpPr>
        <p:spPr>
          <a:xfrm>
            <a:off x="5410950" y="2052918"/>
            <a:ext cx="649802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CIFAR-10 is a dataset that consists of several images divided into the following 10 classes: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Airplanes, Cars, Birds, Cats, Deer, Dogs, Frogs, Horses, Ships, and Trucks.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The dataset stands for the Canadian Institute For Advanced Research (CIFAR)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 CIFAR-10 is widely used for machine learning and computer vision applications.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The dataset consists of 60,000 32x32 color images, 6,000 images of each class.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Images have low resolution (32x32).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 Data Source: https://www.cs.toronto.edu/~kriz/cifar.html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"/>
          <p:cNvSpPr txBox="1"/>
          <p:nvPr>
            <p:ph idx="4294967295" type="body"/>
          </p:nvPr>
        </p:nvSpPr>
        <p:spPr>
          <a:xfrm>
            <a:off x="220717" y="897308"/>
            <a:ext cx="10897361" cy="57598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4000">
                <a:latin typeface="Times New Roman"/>
                <a:ea typeface="Times New Roman"/>
                <a:cs typeface="Times New Roman"/>
                <a:sym typeface="Times New Roman"/>
              </a:rPr>
              <a:t>Each image has three channels – Red, Green and Blue.</a:t>
            </a:r>
            <a:endParaRPr/>
          </a:p>
        </p:txBody>
      </p:sp>
      <p:pic>
        <p:nvPicPr>
          <p:cNvPr id="373" name="Google Shape;37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68979" y="2127903"/>
            <a:ext cx="8213221" cy="446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5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5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81" name="Google Shape;381;p5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5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4" name="Google Shape;384;p5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5" name="Google Shape;385;p5"/>
          <p:cNvSpPr/>
          <p:nvPr/>
        </p:nvSpPr>
        <p:spPr>
          <a:xfrm>
            <a:off x="8719939" y="1460230"/>
            <a:ext cx="3472060" cy="825932"/>
          </a:xfrm>
          <a:custGeom>
            <a:rect b="b" l="l" r="r" t="t"/>
            <a:pathLst>
              <a:path extrusionOk="0" h="825932" w="3472060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6" name="Google Shape;386;p5"/>
          <p:cNvSpPr txBox="1"/>
          <p:nvPr/>
        </p:nvSpPr>
        <p:spPr>
          <a:xfrm>
            <a:off x="648930" y="629267"/>
            <a:ext cx="9252154" cy="10166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EBEBEB"/>
                </a:solidFill>
                <a:latin typeface="Montserrat"/>
                <a:ea typeface="Montserrat"/>
                <a:cs typeface="Montserrat"/>
                <a:sym typeface="Montserrat"/>
              </a:rPr>
              <a:t>PROJECT OVERVIEW</a:t>
            </a:r>
            <a:endParaRPr/>
          </a:p>
        </p:txBody>
      </p:sp>
      <p:sp>
        <p:nvSpPr>
          <p:cNvPr id="387" name="Google Shape;387;p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8" name="Google Shape;388;p5"/>
          <p:cNvSpPr/>
          <p:nvPr/>
        </p:nvSpPr>
        <p:spPr>
          <a:xfrm>
            <a:off x="-1" y="1762067"/>
            <a:ext cx="12192418" cy="5095933"/>
          </a:xfrm>
          <a:custGeom>
            <a:rect b="b" l="l" r="r" t="t"/>
            <a:pathLst>
              <a:path extrusionOk="0" h="5095933" w="12192418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89" name="Google Shape;389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807369" y="3521886"/>
            <a:ext cx="1469656" cy="1398828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5"/>
          <p:cNvSpPr/>
          <p:nvPr/>
        </p:nvSpPr>
        <p:spPr>
          <a:xfrm>
            <a:off x="3350609" y="3916488"/>
            <a:ext cx="1060985" cy="52553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1" name="Google Shape;391;p5"/>
          <p:cNvSpPr/>
          <p:nvPr/>
        </p:nvSpPr>
        <p:spPr>
          <a:xfrm>
            <a:off x="4485178" y="3725513"/>
            <a:ext cx="2179395" cy="991575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44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classifier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2" name="Google Shape;392;p5"/>
          <p:cNvSpPr/>
          <p:nvPr/>
        </p:nvSpPr>
        <p:spPr>
          <a:xfrm>
            <a:off x="6738157" y="3916488"/>
            <a:ext cx="1060985" cy="52553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3" name="Google Shape;393;p5"/>
          <p:cNvSpPr txBox="1"/>
          <p:nvPr/>
        </p:nvSpPr>
        <p:spPr>
          <a:xfrm>
            <a:off x="4037012" y="4870685"/>
            <a:ext cx="3372474" cy="170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CIFAR-10 Dataset consists of 60,000 images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50,000 training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•10,000 testing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are 32x32 pixels (colored)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4" name="Google Shape;394;p5"/>
          <p:cNvSpPr txBox="1"/>
          <p:nvPr/>
        </p:nvSpPr>
        <p:spPr>
          <a:xfrm>
            <a:off x="7937063" y="2476884"/>
            <a:ext cx="2448797" cy="3908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TARGET CLASSES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Airplanes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Birds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Deer 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Dogs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Frogs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Horses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Ships 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Trucks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5" name="Google Shape;395;p5"/>
          <p:cNvSpPr txBox="1"/>
          <p:nvPr/>
        </p:nvSpPr>
        <p:spPr>
          <a:xfrm>
            <a:off x="324191" y="2476884"/>
            <a:ext cx="6213342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Image classification is the task of taking an input image and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outputting a class or a </a:t>
            </a: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probability of classes 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that best describes the image.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2616" y="1871529"/>
            <a:ext cx="1768043" cy="2402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2444" y="2633200"/>
            <a:ext cx="1355272" cy="1289957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6"/>
          <p:cNvSpPr/>
          <p:nvPr/>
        </p:nvSpPr>
        <p:spPr>
          <a:xfrm>
            <a:off x="2038485" y="3029480"/>
            <a:ext cx="489204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3" name="Google Shape;403;p6"/>
          <p:cNvSpPr/>
          <p:nvPr/>
        </p:nvSpPr>
        <p:spPr>
          <a:xfrm>
            <a:off x="2595163" y="2126148"/>
            <a:ext cx="1406618" cy="1289956"/>
          </a:xfrm>
          <a:prstGeom prst="rect">
            <a:avLst/>
          </a:prstGeom>
          <a:solidFill>
            <a:schemeClr val="accent4"/>
          </a:solidFill>
          <a:ln cap="rnd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4" name="Google Shape;404;p6"/>
          <p:cNvSpPr/>
          <p:nvPr/>
        </p:nvSpPr>
        <p:spPr>
          <a:xfrm>
            <a:off x="2777968" y="2421929"/>
            <a:ext cx="1375971" cy="1485973"/>
          </a:xfrm>
          <a:prstGeom prst="rect">
            <a:avLst/>
          </a:prstGeom>
          <a:solidFill>
            <a:schemeClr val="accent4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5" name="Google Shape;405;p6"/>
          <p:cNvSpPr/>
          <p:nvPr/>
        </p:nvSpPr>
        <p:spPr>
          <a:xfrm>
            <a:off x="2911341" y="2787635"/>
            <a:ext cx="1491430" cy="1485973"/>
          </a:xfrm>
          <a:prstGeom prst="rect">
            <a:avLst/>
          </a:prstGeom>
          <a:solidFill>
            <a:schemeClr val="accent4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Kernels/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feature detectors</a:t>
            </a:r>
            <a:endParaRPr/>
          </a:p>
        </p:txBody>
      </p:sp>
      <p:sp>
        <p:nvSpPr>
          <p:cNvPr id="406" name="Google Shape;406;p6"/>
          <p:cNvSpPr/>
          <p:nvPr/>
        </p:nvSpPr>
        <p:spPr>
          <a:xfrm>
            <a:off x="4473468" y="3000392"/>
            <a:ext cx="572494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7" name="Google Shape;407;p6"/>
          <p:cNvSpPr/>
          <p:nvPr/>
        </p:nvSpPr>
        <p:spPr>
          <a:xfrm>
            <a:off x="5057564" y="2099362"/>
            <a:ext cx="1320811" cy="1376543"/>
          </a:xfrm>
          <a:prstGeom prst="rect">
            <a:avLst/>
          </a:prstGeom>
          <a:solidFill>
            <a:schemeClr val="accent4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8" name="Google Shape;408;p6"/>
          <p:cNvSpPr/>
          <p:nvPr/>
        </p:nvSpPr>
        <p:spPr>
          <a:xfrm>
            <a:off x="5326261" y="2421929"/>
            <a:ext cx="1320811" cy="1248386"/>
          </a:xfrm>
          <a:prstGeom prst="rect">
            <a:avLst/>
          </a:prstGeom>
          <a:solidFill>
            <a:schemeClr val="accent4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9" name="Google Shape;409;p6"/>
          <p:cNvSpPr/>
          <p:nvPr/>
        </p:nvSpPr>
        <p:spPr>
          <a:xfrm>
            <a:off x="5510501" y="2816722"/>
            <a:ext cx="1320810" cy="1394780"/>
          </a:xfrm>
          <a:prstGeom prst="rect">
            <a:avLst/>
          </a:prstGeom>
          <a:solidFill>
            <a:schemeClr val="accent4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Pooling features</a:t>
            </a:r>
            <a:endParaRPr/>
          </a:p>
        </p:txBody>
      </p:sp>
      <p:sp>
        <p:nvSpPr>
          <p:cNvPr id="410" name="Google Shape;410;p6"/>
          <p:cNvSpPr/>
          <p:nvPr/>
        </p:nvSpPr>
        <p:spPr>
          <a:xfrm>
            <a:off x="6857820" y="2965773"/>
            <a:ext cx="628286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1" name="Google Shape;411;p6"/>
          <p:cNvSpPr txBox="1"/>
          <p:nvPr/>
        </p:nvSpPr>
        <p:spPr>
          <a:xfrm>
            <a:off x="9596836" y="1717705"/>
            <a:ext cx="2098603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TARGET CLASSES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Airplanes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Birds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Cats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Deer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Dogs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Frogs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Horses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Ships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Trucks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2" name="Google Shape;412;p6"/>
          <p:cNvSpPr txBox="1"/>
          <p:nvPr/>
        </p:nvSpPr>
        <p:spPr>
          <a:xfrm>
            <a:off x="1469877" y="4288863"/>
            <a:ext cx="19071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convolution</a:t>
            </a:r>
            <a:endParaRPr/>
          </a:p>
        </p:txBody>
      </p:sp>
      <p:sp>
        <p:nvSpPr>
          <p:cNvPr id="413" name="Google Shape;413;p6"/>
          <p:cNvSpPr txBox="1"/>
          <p:nvPr/>
        </p:nvSpPr>
        <p:spPr>
          <a:xfrm>
            <a:off x="4444780" y="4273608"/>
            <a:ext cx="100860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pooling</a:t>
            </a:r>
            <a:endParaRPr/>
          </a:p>
        </p:txBody>
      </p:sp>
      <p:sp>
        <p:nvSpPr>
          <p:cNvPr id="414" name="Google Shape;414;p6"/>
          <p:cNvSpPr txBox="1"/>
          <p:nvPr/>
        </p:nvSpPr>
        <p:spPr>
          <a:xfrm>
            <a:off x="6593931" y="4359535"/>
            <a:ext cx="158430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flattening</a:t>
            </a:r>
            <a:endParaRPr/>
          </a:p>
        </p:txBody>
      </p:sp>
      <p:sp>
        <p:nvSpPr>
          <p:cNvPr id="415" name="Google Shape;415;p6"/>
          <p:cNvSpPr txBox="1"/>
          <p:nvPr/>
        </p:nvSpPr>
        <p:spPr>
          <a:xfrm>
            <a:off x="1786071" y="1615155"/>
            <a:ext cx="21449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Convolution layer</a:t>
            </a:r>
            <a:endParaRPr/>
          </a:p>
        </p:txBody>
      </p:sp>
      <p:sp>
        <p:nvSpPr>
          <p:cNvPr id="416" name="Google Shape;416;p6"/>
          <p:cNvSpPr txBox="1"/>
          <p:nvPr/>
        </p:nvSpPr>
        <p:spPr>
          <a:xfrm>
            <a:off x="5045963" y="1558175"/>
            <a:ext cx="17136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Pooling layer</a:t>
            </a:r>
            <a:endParaRPr/>
          </a:p>
        </p:txBody>
      </p:sp>
      <p:sp>
        <p:nvSpPr>
          <p:cNvPr id="417" name="Google Shape;417;p6"/>
          <p:cNvSpPr txBox="1"/>
          <p:nvPr/>
        </p:nvSpPr>
        <p:spPr>
          <a:xfrm>
            <a:off x="633182" y="412847"/>
            <a:ext cx="974176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CNN: ENTIRE NETWORK OVERFLOW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"/>
          <p:cNvSpPr txBox="1"/>
          <p:nvPr>
            <p:ph type="title"/>
          </p:nvPr>
        </p:nvSpPr>
        <p:spPr>
          <a:xfrm>
            <a:off x="646111" y="452718"/>
            <a:ext cx="9404723" cy="692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200"/>
              <a:buFont typeface="Montserrat"/>
              <a:buNone/>
            </a:pPr>
            <a:r>
              <a:rPr lang="en-US" sz="4200">
                <a:solidFill>
                  <a:srgbClr val="EBEBEB"/>
                </a:solidFill>
                <a:latin typeface="Montserrat"/>
                <a:ea typeface="Montserrat"/>
                <a:cs typeface="Montserrat"/>
                <a:sym typeface="Montserrat"/>
              </a:rPr>
              <a:t>FEATURE DETECTORS</a:t>
            </a:r>
            <a:br>
              <a:rPr lang="en-US" sz="4200">
                <a:solidFill>
                  <a:srgbClr val="EBEBE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p7"/>
          <p:cNvSpPr txBox="1"/>
          <p:nvPr>
            <p:ph idx="1" type="body"/>
          </p:nvPr>
        </p:nvSpPr>
        <p:spPr>
          <a:xfrm>
            <a:off x="1103312" y="1230594"/>
            <a:ext cx="8946541" cy="50178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lang="en-US"/>
              <a:t>Convolutions use a kernel matrix to scan a given image and apply a filter to obtain a certain effect.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►"/>
            </a:pPr>
            <a:r>
              <a:rPr lang="en-US"/>
              <a:t>An image Kernel is a matrix used to apply effects such as blurring and sharpening.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►"/>
            </a:pPr>
            <a:r>
              <a:rPr lang="en-US"/>
              <a:t>Kernels are used in machine learning for feature extraction to select most important pixels of an image.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►"/>
            </a:pPr>
            <a:r>
              <a:rPr lang="en-US"/>
              <a:t>Convolution preserves the spatial relationship between pixels.</a:t>
            </a:r>
            <a:endParaRPr/>
          </a:p>
        </p:txBody>
      </p:sp>
      <p:pic>
        <p:nvPicPr>
          <p:cNvPr id="425" name="Google Shape;42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6260" y="4011538"/>
            <a:ext cx="7772400" cy="2579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8"/>
          <p:cNvSpPr txBox="1"/>
          <p:nvPr>
            <p:ph type="title"/>
          </p:nvPr>
        </p:nvSpPr>
        <p:spPr>
          <a:xfrm>
            <a:off x="648930" y="629266"/>
            <a:ext cx="9252154" cy="1223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Montserrat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FEATURE DETECTORS</a:t>
            </a:r>
            <a:endParaRPr/>
          </a:p>
        </p:txBody>
      </p:sp>
      <p:sp>
        <p:nvSpPr>
          <p:cNvPr id="431" name="Google Shape;431;p8"/>
          <p:cNvSpPr txBox="1"/>
          <p:nvPr>
            <p:ph idx="1" type="body"/>
          </p:nvPr>
        </p:nvSpPr>
        <p:spPr>
          <a:xfrm>
            <a:off x="1103311" y="2052214"/>
            <a:ext cx="4338409" cy="41961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ct val="80000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The 3x3 matrix (K) is called a 'filter' or 'kernel' or 'feature detector' and the matrix formed by sliding the filter over the image and computing the dot product is called the 'Convolved Feature’ or 'Activation Map' or the 'Feature Map'.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ct val="80000"/>
              <a:buNone/>
            </a:pPr>
            <a:r>
              <a:t/>
            </a:r>
            <a:endParaRPr/>
          </a:p>
        </p:txBody>
      </p:sp>
      <p:pic>
        <p:nvPicPr>
          <p:cNvPr descr="A yellow squares with red numbers and green text&#10;&#10;Description automatically generated" id="432" name="Google Shape;43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1916" y="3223529"/>
            <a:ext cx="5451627" cy="1853552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9"/>
          <p:cNvSpPr txBox="1"/>
          <p:nvPr>
            <p:ph type="title"/>
          </p:nvPr>
        </p:nvSpPr>
        <p:spPr>
          <a:xfrm>
            <a:off x="646111" y="452718"/>
            <a:ext cx="9404723" cy="859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Montserrat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ACTIVATION FUNCTION(RELU)</a:t>
            </a:r>
            <a:endParaRPr/>
          </a:p>
        </p:txBody>
      </p:sp>
      <p:sp>
        <p:nvSpPr>
          <p:cNvPr id="438" name="Google Shape;438;p9"/>
          <p:cNvSpPr/>
          <p:nvPr/>
        </p:nvSpPr>
        <p:spPr>
          <a:xfrm>
            <a:off x="1422707" y="1427428"/>
            <a:ext cx="7851160" cy="47690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additional operation called Rectified Linear Unit (ReLU) has been used after every Convolution operation 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Basically, ReLU is an element wise operation (applied per pixel) and replaces all negative pixel values in the feature map by zero 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purpose of ReLU is to introduce non-linearity to the network 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39" name="Google Shape;43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9940" y="3811973"/>
            <a:ext cx="2320350" cy="2298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01676" y="3645370"/>
            <a:ext cx="2454845" cy="22985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1" name="Google Shape;441;p9"/>
          <p:cNvCxnSpPr/>
          <p:nvPr/>
        </p:nvCxnSpPr>
        <p:spPr>
          <a:xfrm rot="10800000">
            <a:off x="4890325" y="3837272"/>
            <a:ext cx="0" cy="1936995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42" name="Google Shape;442;p9"/>
          <p:cNvCxnSpPr/>
          <p:nvPr/>
        </p:nvCxnSpPr>
        <p:spPr>
          <a:xfrm>
            <a:off x="3824811" y="4765784"/>
            <a:ext cx="2111258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43" name="Google Shape;443;p9"/>
          <p:cNvCxnSpPr/>
          <p:nvPr/>
        </p:nvCxnSpPr>
        <p:spPr>
          <a:xfrm flipH="1" rot="10800000">
            <a:off x="4890325" y="3944511"/>
            <a:ext cx="730730" cy="821273"/>
          </a:xfrm>
          <a:prstGeom prst="straightConnector1">
            <a:avLst/>
          </a:pr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</p:cxnSp>
      <p:cxnSp>
        <p:nvCxnSpPr>
          <p:cNvPr id="444" name="Google Shape;444;p9"/>
          <p:cNvCxnSpPr/>
          <p:nvPr/>
        </p:nvCxnSpPr>
        <p:spPr>
          <a:xfrm>
            <a:off x="3824811" y="4765784"/>
            <a:ext cx="1055628" cy="0"/>
          </a:xfrm>
          <a:prstGeom prst="straightConnector1">
            <a:avLst/>
          </a:prstGeom>
          <a:noFill/>
          <a:ln cap="rnd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</p:cxnSp>
      <p:sp>
        <p:nvSpPr>
          <p:cNvPr id="445" name="Google Shape;445;p9"/>
          <p:cNvSpPr txBox="1"/>
          <p:nvPr/>
        </p:nvSpPr>
        <p:spPr>
          <a:xfrm>
            <a:off x="6003093" y="4661668"/>
            <a:ext cx="280846" cy="308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4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6" name="Google Shape;446;p9"/>
          <p:cNvSpPr txBox="1"/>
          <p:nvPr/>
        </p:nvSpPr>
        <p:spPr>
          <a:xfrm>
            <a:off x="5768508" y="3910999"/>
            <a:ext cx="772969" cy="308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4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f(y) = y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7" name="Google Shape;447;p9"/>
          <p:cNvSpPr txBox="1"/>
          <p:nvPr/>
        </p:nvSpPr>
        <p:spPr>
          <a:xfrm>
            <a:off x="4854332" y="3629274"/>
            <a:ext cx="780515" cy="308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4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f(y) 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8" name="Google Shape;448;p9"/>
          <p:cNvSpPr txBox="1"/>
          <p:nvPr/>
        </p:nvSpPr>
        <p:spPr>
          <a:xfrm>
            <a:off x="3614368" y="4896519"/>
            <a:ext cx="776175" cy="308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4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f(y) = 0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9" name="Google Shape;449;p9"/>
          <p:cNvSpPr/>
          <p:nvPr/>
        </p:nvSpPr>
        <p:spPr>
          <a:xfrm>
            <a:off x="3209704" y="4552334"/>
            <a:ext cx="533349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0" name="Google Shape;450;p9"/>
          <p:cNvSpPr/>
          <p:nvPr/>
        </p:nvSpPr>
        <p:spPr>
          <a:xfrm>
            <a:off x="6435851" y="4485454"/>
            <a:ext cx="565732" cy="4846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A08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2024-03-27T17:27:53Z</dcterms:created>
  <dc:creator>Satwika Sriram</dc:creator>
</cp:coreProperties>
</file>